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21602700" cy="14401800"/>
  <p:notesSz cx="6858000" cy="9144000"/>
  <p:custDataLst>
    <p:tags r:id="rId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3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zh-CN" sz="4400" b="0" strike="noStrike" spc="-1">
                <a:latin typeface="Arial" panose="020B0604020202020204"/>
              </a:rPr>
              <a:t>点击鼠标移动幻灯片</a:t>
            </a:r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zh-CN" sz="2000" b="0" strike="noStrike" spc="-1">
                <a:latin typeface="Arial" panose="020B0604020202020204"/>
              </a:rPr>
              <a:t>点击编辑备注格式</a:t>
            </a:r>
            <a:endParaRPr lang="en-US" sz="2000" b="0" strike="noStrike" spc="-1">
              <a:latin typeface="Arial" panose="020B0604020202020204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Calibri" panose="020F0502020204030204"/>
              </a:rPr>
              <a:t>&lt;页眉&gt;</a:t>
            </a:r>
            <a:endParaRPr lang="en-US" sz="1400" b="0" strike="noStrike" spc="-1">
              <a:latin typeface="Calibri" panose="020F0502020204030204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Calibri" panose="020F0502020204030204"/>
              </a:rPr>
              <a:t>&lt;日期/时间&gt;</a:t>
            </a:r>
            <a:endParaRPr lang="en-US" sz="1400" b="0" strike="noStrike" spc="-1">
              <a:latin typeface="Calibri" panose="020F0502020204030204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Calibri" panose="020F0502020204030204"/>
              </a:rPr>
              <a:t>&lt;页脚&gt;</a:t>
            </a:r>
            <a:endParaRPr lang="en-US" sz="1400" b="0" strike="noStrike" spc="-1">
              <a:latin typeface="Calibri" panose="020F0502020204030204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2F8C939B-E5B7-4654-8823-D5CABE29B2CE}" type="slidenum">
              <a:rPr lang="en-US" sz="1400" b="0" strike="noStrike" spc="-1">
                <a:latin typeface="Calibri" panose="020F0502020204030204"/>
              </a:rPr>
            </a:fld>
            <a:endParaRPr lang="en-US" sz="1400" b="0" strike="noStrike" spc="-1">
              <a:latin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</p:spPr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>
              <a:latin typeface="Arial" panose="020B0604020202020204"/>
            </a:endParaRPr>
          </a:p>
        </p:txBody>
      </p:sp>
      <p:sp>
        <p:nvSpPr>
          <p:cNvPr id="52" name="CustomShape 3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080000" y="3369960"/>
            <a:ext cx="19442160" cy="8352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1944216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620360" y="4473720"/>
            <a:ext cx="18361440" cy="14307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108000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104228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1080000" y="7732440"/>
            <a:ext cx="1944216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1944216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1080000" y="7732440"/>
            <a:ext cx="1944216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1042280" y="336996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08000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11042280" y="7732440"/>
            <a:ext cx="94874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7653600" y="336996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14226840" y="336996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1080000" y="773244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7653600" y="773244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14226840" y="7732440"/>
            <a:ext cx="6260040" cy="39837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620360" y="4473720"/>
            <a:ext cx="18361440" cy="3086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zh-CN" sz="1800" b="0" strike="noStrike" spc="-1">
                <a:latin typeface="Arial" panose="020B0604020202020204"/>
              </a:rPr>
              <a:t>点击鼠标编辑标题文字格式</a:t>
            </a:r>
            <a:endParaRPr lang="en-US" sz="1800" b="0" strike="noStrike" spc="-1">
              <a:latin typeface="Arial" panose="020B0604020202020204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1080000" y="3369960"/>
            <a:ext cx="19442160" cy="83523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3200" b="0" strike="noStrike" spc="-1">
                <a:latin typeface="Arial" panose="020B0604020202020204"/>
              </a:rPr>
              <a:t>点击鼠标编辑大纲文字格式</a:t>
            </a:r>
            <a:endParaRPr lang="en-US" sz="3200" b="0" strike="noStrike" spc="-1"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zh-CN" sz="2800" b="0" strike="noStrike" spc="-1">
                <a:latin typeface="Arial" panose="020B0604020202020204"/>
              </a:rPr>
              <a:t>第二个大纲级</a:t>
            </a:r>
            <a:endParaRPr lang="en-US" sz="2800" b="0" strike="noStrike" spc="-1"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400" b="0" strike="noStrike" spc="-1">
                <a:latin typeface="Arial" panose="020B0604020202020204"/>
              </a:rPr>
              <a:t>第三大纲级别</a:t>
            </a:r>
            <a:endParaRPr lang="en-US" sz="2400" b="0" strike="noStrike" spc="-1"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zh-CN" sz="2000" b="0" strike="noStrike" spc="-1">
                <a:latin typeface="Arial" panose="020B0604020202020204"/>
              </a:rPr>
              <a:t>第四大纲级别</a:t>
            </a:r>
            <a:endParaRPr lang="en-US" sz="2000" b="0" strike="noStrike" spc="-1"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000" b="0" strike="noStrike" spc="-1">
                <a:latin typeface="Arial" panose="020B0604020202020204"/>
              </a:rPr>
              <a:t>第五大纲级别</a:t>
            </a:r>
            <a:endParaRPr lang="en-US" sz="2000" b="0" strike="noStrike" spc="-1"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000" b="0" strike="noStrike" spc="-1">
                <a:latin typeface="Arial" panose="020B0604020202020204"/>
              </a:rPr>
              <a:t>第六大纲级别</a:t>
            </a:r>
            <a:endParaRPr lang="en-US" sz="2000" b="0" strike="noStrike" spc="-1"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zh-CN" sz="2000" b="0" strike="noStrike" spc="-1">
                <a:latin typeface="Arial" panose="020B0604020202020204"/>
              </a:rPr>
              <a:t>第七大纲级别</a:t>
            </a:r>
            <a:endParaRPr lang="en-US" sz="2000" b="0" strike="noStrike" spc="-1">
              <a:latin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stomShape 1"/>
          <p:cNvSpPr/>
          <p:nvPr/>
        </p:nvSpPr>
        <p:spPr>
          <a:xfrm>
            <a:off x="230350" y="203730"/>
            <a:ext cx="20808360" cy="4613275"/>
          </a:xfrm>
          <a:prstGeom prst="rect">
            <a:avLst/>
          </a:prstGeom>
          <a:noFill/>
          <a:ln w="9525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沿江东路东侧太白园派出所北侧地块酒店工程</a:t>
            </a:r>
            <a:r>
              <a:rPr lang="zh-CN" altLang="en-US" sz="54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项目公示</a:t>
            </a:r>
            <a:endParaRPr lang="zh-CN" altLang="en-US" sz="5400" b="1" dirty="0" smtClean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100000"/>
              </a:lnSpc>
            </a:pPr>
            <a:r>
              <a:rPr lang="en-US" sz="32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</a:t>
            </a:r>
            <a:endParaRPr lang="en-US" sz="2400" b="0" strike="noStrike" spc="-1" dirty="0" smtClean="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l">
              <a:lnSpc>
                <a:spcPct val="100000"/>
              </a:lnSpc>
            </a:pPr>
            <a:r>
              <a:rPr lang="en-US" sz="24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en-US" sz="24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</a:t>
            </a:r>
            <a:r>
              <a:rPr lang="en-US" sz="24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该项目经我局组织的专家技术论证会论证，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符合国家规范要求。按照相关规定，现将该规划设计方案总平面图与鸟瞰图予以公示，公示方式有现场图文公示和网站公示</a:t>
            </a:r>
            <a:r>
              <a:rPr lang="zh-CN" altLang="en-US" sz="2800" dirty="0" smtClean="0">
                <a:latin typeface="+mn-ea"/>
                <a:cs typeface="+mn-ea"/>
                <a:sym typeface="+mn-ea"/>
              </a:rPr>
              <a:t>（gh.jdx.gov.cn）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，公示期限为</a:t>
            </a:r>
            <a:r>
              <a:rPr lang="en-US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7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个工作日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，即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2026年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10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月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27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日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至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2026年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11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月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5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日</a:t>
            </a:r>
            <a:r>
              <a:rPr 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，公示期间如有异议，请与景德镇市自然资源和规划局联系。</a:t>
            </a:r>
            <a:endParaRPr lang="en-US" sz="28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</a:t>
            </a:r>
            <a:r>
              <a:rPr lang="en-US" altLang="zh-CN" sz="2800" dirty="0" smtClean="0">
                <a:latin typeface="+mn-ea"/>
                <a:cs typeface="+mn-ea"/>
                <a:sym typeface="+mn-ea"/>
              </a:rPr>
              <a:t>联系电话：0798-7127867 或邮件来函（邮箱地址：jdzjishuke@163.com）</a:t>
            </a:r>
            <a:r>
              <a:rPr lang="zh-CN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。 </a:t>
            </a:r>
            <a:endParaRPr lang="en-US" sz="28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                                                                                                                                                                         </a:t>
            </a:r>
            <a:r>
              <a:rPr lang="zh-CN" sz="28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景德镇市自然资源和规划局</a:t>
            </a:r>
            <a:endParaRPr lang="en-US" sz="28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2800" b="0" strike="noStrike" spc="-1" dirty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zh-CN" sz="2800" b="0" strike="noStrike" spc="-1" dirty="0">
                <a:solidFill>
                  <a:srgbClr val="FF0000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2026年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10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月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27</a:t>
            </a:r>
            <a:r>
              <a:rPr 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日</a:t>
            </a:r>
            <a:endParaRPr lang="en-US" sz="2800" b="0" strike="noStrike" spc="-1" dirty="0">
              <a:solidFill>
                <a:srgbClr val="FF000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en-US" sz="40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</a:t>
            </a:r>
            <a:r>
              <a:rPr lang="en-US" sz="32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</a:t>
            </a:r>
            <a:r>
              <a:rPr lang="zh-CN" sz="32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总平面图  </a:t>
            </a:r>
            <a:r>
              <a:rPr lang="en-US" sz="4000" b="0" strike="noStrike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                                            </a:t>
            </a:r>
            <a:r>
              <a:rPr lang="en-US" sz="40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           </a:t>
            </a:r>
            <a:r>
              <a:rPr lang="zh-CN" sz="3200" b="0" strike="noStrike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鸟瞰图</a:t>
            </a:r>
            <a:endParaRPr lang="en-US" sz="3200" b="0" strike="noStrike" spc="-1" dirty="0">
              <a:latin typeface="Arial" panose="020B0604020202020204"/>
            </a:endParaRPr>
          </a:p>
        </p:txBody>
      </p:sp>
      <p:sp>
        <p:nvSpPr>
          <p:cNvPr id="45" name="CustomShape 2"/>
          <p:cNvSpPr/>
          <p:nvPr/>
        </p:nvSpPr>
        <p:spPr>
          <a:xfrm>
            <a:off x="569595" y="12663805"/>
            <a:ext cx="20643850" cy="1737995"/>
          </a:xfrm>
          <a:prstGeom prst="rect">
            <a:avLst/>
          </a:prstGeom>
          <a:noFill/>
          <a:ln w="9525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 项目用地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10647.36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㎡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，占地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4067.68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㎡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，总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建筑面积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34636.45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㎡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（地上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建筑面积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27290.79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㎡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，地下室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建筑面积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7345.66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  <a:sym typeface="+mn-ea"/>
              </a:rPr>
              <a:t>㎡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），容积率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2.56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，建筑密度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38.20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%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绿地率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10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.00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%，机动车停车数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共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187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辆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，非机动车停车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泊位</a:t>
            </a:r>
            <a:r>
              <a:rPr lang="en-US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521</a:t>
            </a:r>
            <a:r>
              <a:rPr lang="zh-CN" altLang="zh-CN" sz="2800" spc="-1" dirty="0" smtClean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辆</a:t>
            </a:r>
            <a:r>
              <a:rPr lang="zh-CN" altLang="zh-CN" sz="2800" spc="-1" dirty="0">
                <a:solidFill>
                  <a:srgbClr val="000000"/>
                </a:solidFill>
                <a:latin typeface="Calibri" panose="020F0502020204030204"/>
                <a:ea typeface="宋体" panose="02010600030101010101" pitchFamily="2" charset="-122"/>
              </a:rPr>
              <a:t>。建筑层数及退界距离详总平面图。</a:t>
            </a:r>
            <a:endParaRPr lang="zh-CN" altLang="zh-CN" sz="2800" spc="-1" dirty="0">
              <a:solidFill>
                <a:srgbClr val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46" name="图片 10"/>
          <p:cNvPicPr/>
          <p:nvPr/>
        </p:nvPicPr>
        <p:blipFill>
          <a:blip r:embed="rId1"/>
          <a:stretch>
            <a:fillRect/>
          </a:stretch>
        </p:blipFill>
        <p:spPr>
          <a:xfrm>
            <a:off x="3681720" y="8925480"/>
            <a:ext cx="57240" cy="50760"/>
          </a:xfrm>
          <a:prstGeom prst="rect">
            <a:avLst/>
          </a:prstGeom>
          <a:ln w="0">
            <a:noFill/>
          </a:ln>
        </p:spPr>
      </p:pic>
      <p:sp>
        <p:nvSpPr>
          <p:cNvPr id="47" name="CustomShape 3"/>
          <p:cNvSpPr/>
          <p:nvPr/>
        </p:nvSpPr>
        <p:spPr>
          <a:xfrm>
            <a:off x="3594600" y="8893080"/>
            <a:ext cx="57960" cy="5724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picture 2" descr="E:/Desktop/页面提取自－简本0919.jpg页面提取自－简本0919"/>
          <p:cNvPicPr>
            <a:picLocks noChangeAspect="1"/>
          </p:cNvPicPr>
          <p:nvPr/>
        </p:nvPicPr>
        <p:blipFill>
          <a:blip r:embed="rId2"/>
          <a:srcRect l="31677" t="5169" r="-1012"/>
          <a:stretch>
            <a:fillRect/>
          </a:stretch>
        </p:blipFill>
        <p:spPr>
          <a:xfrm rot="21600000">
            <a:off x="2078990" y="4914900"/>
            <a:ext cx="7620635" cy="7369175"/>
          </a:xfrm>
          <a:prstGeom prst="rect">
            <a:avLst/>
          </a:prstGeom>
        </p:spPr>
      </p:pic>
      <p:graphicFrame>
        <p:nvGraphicFramePr>
          <p:cNvPr id="7" name="表格 6"/>
          <p:cNvGraphicFramePr/>
          <p:nvPr/>
        </p:nvGraphicFramePr>
        <p:xfrm>
          <a:off x="2078990" y="9580880"/>
          <a:ext cx="3570605" cy="2703195"/>
        </p:xfrm>
        <a:graphic>
          <a:graphicData uri="http://schemas.openxmlformats.org/drawingml/2006/table">
            <a:tbl>
              <a:tblPr/>
              <a:tblGrid>
                <a:gridCol w="218440"/>
                <a:gridCol w="219710"/>
                <a:gridCol w="817880"/>
                <a:gridCol w="484505"/>
                <a:gridCol w="438150"/>
                <a:gridCol w="1391920"/>
              </a:tblGrid>
              <a:tr h="156845">
                <a:tc gridSpan="6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主要经济技术指标表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83845"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序号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数值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单位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备注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规划总用地面积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10647.360</a:t>
                      </a:r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平方米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总建筑面积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34636.45</a:t>
                      </a:r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平方米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其中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计容面积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27290.79</a:t>
                      </a:r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平方米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21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不计容面积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7345.66</a:t>
                      </a:r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平方米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748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容积率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2.56</a:t>
                      </a:r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-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占地面积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4067.68</a:t>
                      </a:r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平方米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7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密度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38.20%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210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绿地率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10.00%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%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6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9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机动车停车位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187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其中充电桩车位</a:t>
                      </a:r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19</a:t>
                      </a:r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其中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地下室机动车停车位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160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283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地面机动车停车位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27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56845"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12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非机动车停车位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521</a:t>
                      </a:r>
                      <a:endParaRPr lang="en-US" altLang="zh-CN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个</a:t>
                      </a:r>
                      <a:endParaRPr lang="zh-CN" altLang="en-US"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9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图片 2" descr="1E97A141-EC75-4A50-A11A-582D47D8B9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8265" y="4914900"/>
            <a:ext cx="10057130" cy="736917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7fd29f31-4d0e-448e-9941-2f095587979a"/>
  <p:tag name="COMMONDATA" val="eyJoZGlkIjoiMmZiMjgyNjg2MTE1ODJiNTNiM2NjMzU1ODNjN2I2NmY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1249</Words>
  <Application>WPS 演示</Application>
  <PresentationFormat>自定义</PresentationFormat>
  <Paragraphs>160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Arial</vt:lpstr>
      <vt:lpstr>Symbol</vt:lpstr>
      <vt:lpstr>Calibri</vt:lpstr>
      <vt:lpstr>DejaVu Sans</vt:lpstr>
      <vt:lpstr>Calibri</vt:lpstr>
      <vt:lpstr>KSOF1B52B550</vt:lpstr>
      <vt:lpstr>AMGDT</vt:lpstr>
      <vt:lpstr>微软雅黑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鲁鲁修V瀛〜</cp:lastModifiedBy>
  <cp:revision>232</cp:revision>
  <dcterms:created xsi:type="dcterms:W3CDTF">2015-12-09T06:05:00Z</dcterms:created>
  <dcterms:modified xsi:type="dcterms:W3CDTF">2026-10-27T01:20:31Z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18C9A9C1E87B4C31A323D9698C683659_13</vt:lpwstr>
  </property>
  <property fmtid="{D5CDD505-2E9C-101B-9397-08002B2CF9AE}" pid="3" name="KSOProductBuildVer">
    <vt:lpwstr>2052-12.1.0.28505</vt:lpwstr>
  </property>
  <property fmtid="{D5CDD505-2E9C-101B-9397-08002B2CF9AE}" pid="4" name="Notes">
    <vt:i4>1</vt:i4>
  </property>
  <property fmtid="{D5CDD505-2E9C-101B-9397-08002B2CF9AE}" pid="5" name="PresentationFormat">
    <vt:lpwstr>自定义</vt:lpwstr>
  </property>
  <property fmtid="{D5CDD505-2E9C-101B-9397-08002B2CF9AE}" pid="6" name="Slides">
    <vt:i4>1</vt:i4>
  </property>
  <property fmtid="{D5CDD505-2E9C-101B-9397-08002B2CF9AE}" pid="7" name="commondata">
    <vt:lpwstr>eyJoZGlkIjoiZWEzNWJkN2EzZjNlMGNkOTg4NjJhODc1OTdkMzdjZDUifQ==</vt:lpwstr>
  </property>
</Properties>
</file>