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15125700" cy="10693400"/>
  <p:notesSz cx="15125700" cy="10693400"/>
  <p:custDataLst>
    <p:tags r:id="rId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61" userDrawn="1">
          <p15:clr>
            <a:srgbClr val="A4A3A4"/>
          </p15:clr>
        </p15:guide>
        <p15:guide id="2" pos="21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9" autoAdjust="0"/>
    <p:restoredTop sz="94660"/>
  </p:normalViewPr>
  <p:slideViewPr>
    <p:cSldViewPr showGuides="1">
      <p:cViewPr varScale="1">
        <p:scale>
          <a:sx n="62" d="100"/>
          <a:sy n="62" d="100"/>
        </p:scale>
        <p:origin x="234" y="78"/>
      </p:cViewPr>
      <p:guideLst>
        <p:guide orient="horz" pos="2861"/>
        <p:guide pos="2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54470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567730" y="0"/>
            <a:ext cx="6554470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354830" y="1336675"/>
            <a:ext cx="6416040" cy="360902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512570" y="5146199"/>
            <a:ext cx="12100560" cy="4210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156874"/>
            <a:ext cx="6554470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567730" y="10156874"/>
            <a:ext cx="6554470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314954"/>
            <a:ext cx="1285684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42299" y="643010"/>
            <a:ext cx="13441100" cy="574040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42299" y="643010"/>
            <a:ext cx="13441100" cy="574040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0" i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842299" y="643010"/>
            <a:ext cx="13284200" cy="504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3200" b="1" dirty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  <a:sym typeface="+mn-ea"/>
              </a:rPr>
              <a:t>国网江西景德镇供电公司城东供电中心项目</a:t>
            </a:r>
            <a:endParaRPr sz="3200" b="1" dirty="0" err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4840" y="9232900"/>
            <a:ext cx="1376426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2900">
              <a:lnSpc>
                <a:spcPct val="100000"/>
              </a:lnSpc>
              <a:spcBef>
                <a:spcPts val="100"/>
              </a:spcBef>
            </a:pPr>
            <a:r>
              <a:rPr sz="1800" dirty="0" err="1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项目</a:t>
            </a:r>
            <a:r>
              <a:rPr lang="zh-CN" sz="1800" dirty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为</a:t>
            </a:r>
            <a:r>
              <a:rPr dirty="0" err="1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  <a:sym typeface="+mn-ea"/>
              </a:rPr>
              <a:t>国网江西景德镇供电公司城东供电中心项目</a:t>
            </a:r>
            <a:r>
              <a:rPr dirty="0" err="1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，建筑层数</a:t>
            </a:r>
            <a:r>
              <a:rPr lang="en-US" dirty="0" err="1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5</a:t>
            </a:r>
            <a:r>
              <a:rPr dirty="0" err="1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层，</a:t>
            </a:r>
            <a:r>
              <a:rPr lang="zh-CN" altLang="en-US" dirty="0">
                <a:solidFill>
                  <a:srgbClr val="231F20"/>
                </a:solidFill>
                <a:latin typeface="黑体" panose="02010609060101010101" charset="-122"/>
              </a:rPr>
              <a:t>建筑高度为</a:t>
            </a:r>
            <a:r>
              <a:rPr lang="en-US" altLang="zh-CN" dirty="0">
                <a:solidFill>
                  <a:srgbClr val="231F20"/>
                </a:solidFill>
                <a:latin typeface="黑体" panose="02010609060101010101" charset="-122"/>
              </a:rPr>
              <a:t>20.55</a:t>
            </a:r>
            <a:r>
              <a:rPr lang="en-US" altLang="zh-CN" dirty="0">
                <a:solidFill>
                  <a:srgbClr val="231F20"/>
                </a:solidFill>
                <a:latin typeface="黑体" panose="02010609060101010101" charset="-122"/>
                <a:sym typeface="+mn-ea"/>
              </a:rPr>
              <a:t>m</a:t>
            </a:r>
            <a:r>
              <a:rPr lang="zh-CN" altLang="en-US" dirty="0">
                <a:solidFill>
                  <a:srgbClr val="231F20"/>
                </a:solidFill>
                <a:latin typeface="黑体" panose="02010609060101010101" charset="-122"/>
                <a:sym typeface="+mn-ea"/>
              </a:rPr>
              <a:t>，</a:t>
            </a:r>
            <a:r>
              <a:rPr lang="zh-CN" altLang="en-US" dirty="0">
                <a:solidFill>
                  <a:srgbClr val="231F20"/>
                </a:solidFill>
                <a:latin typeface="黑体" panose="02010609060101010101" charset="-122"/>
                <a:sym typeface="+mn-ea"/>
              </a:rPr>
              <a:t>总建筑面积</a:t>
            </a:r>
            <a:r>
              <a:rPr lang="en-US" altLang="zh-CN" dirty="0">
                <a:solidFill>
                  <a:srgbClr val="231F20"/>
                </a:solidFill>
                <a:latin typeface="黑体" panose="02010609060101010101" charset="-122"/>
                <a:sym typeface="+mn-ea"/>
              </a:rPr>
              <a:t>2679.34</a:t>
            </a:r>
            <a:r>
              <a:rPr lang="zh-CN" altLang="en-US" dirty="0">
                <a:solidFill>
                  <a:srgbClr val="231F20"/>
                </a:solidFill>
                <a:latin typeface="黑体" panose="02010609060101010101" charset="-122"/>
                <a:sym typeface="+mn-ea"/>
              </a:rPr>
              <a:t>㎡。</a:t>
            </a:r>
            <a:endParaRPr lang="en-US" altLang="zh-CN" dirty="0">
              <a:solidFill>
                <a:srgbClr val="231F20"/>
              </a:solidFill>
              <a:latin typeface="黑体" panose="02010609060101010101" charset="-122"/>
              <a:sym typeface="+mn-e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90860" y="3593949"/>
            <a:ext cx="1397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方案总平面图</a:t>
            </a:r>
            <a:endParaRPr sz="1800" dirty="0">
              <a:latin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29850" y="3593949"/>
            <a:ext cx="116840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方案</a:t>
            </a:r>
            <a:r>
              <a:rPr lang="zh-CN" sz="1800" dirty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效果</a:t>
            </a:r>
            <a:r>
              <a:rPr sz="1800" dirty="0">
                <a:solidFill>
                  <a:srgbClr val="231F20"/>
                </a:solidFill>
                <a:latin typeface="黑体" panose="02010609060101010101" charset="-122"/>
                <a:cs typeface="黑体" panose="02010609060101010101" charset="-122"/>
              </a:rPr>
              <a:t>图</a:t>
            </a:r>
            <a:endParaRPr sz="1800">
              <a:latin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" name="object 5"/>
          <p:cNvSpPr txBox="1"/>
          <p:nvPr/>
        </p:nvSpPr>
        <p:spPr>
          <a:xfrm>
            <a:off x="842299" y="1467156"/>
            <a:ext cx="13435965" cy="1951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7973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该项目经过我</a:t>
            </a:r>
            <a:r>
              <a:rPr lang="zh-CN" sz="1800" dirty="0">
                <a:solidFill>
                  <a:srgbClr val="231F20"/>
                </a:solidFill>
                <a:latin typeface="+mn-ea"/>
                <a:cs typeface="+mn-ea"/>
              </a:rPr>
              <a:t>局审查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，符合相关技术规范要求。按照相关规定，现将</a:t>
            </a:r>
            <a:r>
              <a:rPr lang="zh-CN" sz="1800" dirty="0">
                <a:solidFill>
                  <a:srgbClr val="231F20"/>
                </a:solidFill>
                <a:latin typeface="+mn-ea"/>
                <a:cs typeface="+mn-ea"/>
              </a:rPr>
              <a:t>该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规划设计方案总平面图与鸟瞰图予以</a:t>
            </a:r>
            <a:r>
              <a:rPr sz="1800" spc="5" dirty="0">
                <a:solidFill>
                  <a:srgbClr val="231F20"/>
                </a:solidFill>
                <a:latin typeface="+mn-ea"/>
                <a:cs typeface="+mn-ea"/>
              </a:rPr>
              <a:t>公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示</a:t>
            </a:r>
            <a:r>
              <a:rPr sz="1800" spc="5" dirty="0">
                <a:solidFill>
                  <a:srgbClr val="231F20"/>
                </a:solidFill>
                <a:latin typeface="+mn-ea"/>
                <a:cs typeface="+mn-ea"/>
              </a:rPr>
              <a:t>，公示方式</a:t>
            </a:r>
            <a:r>
              <a:rPr lang="zh-CN" sz="1800" spc="5" dirty="0">
                <a:solidFill>
                  <a:srgbClr val="231F20"/>
                </a:solidFill>
                <a:latin typeface="+mn-ea"/>
                <a:cs typeface="+mn-ea"/>
              </a:rPr>
              <a:t>有</a:t>
            </a:r>
            <a:r>
              <a:rPr sz="1800" spc="5" dirty="0">
                <a:solidFill>
                  <a:srgbClr val="231F20"/>
                </a:solidFill>
                <a:latin typeface="+mn-ea"/>
                <a:cs typeface="+mn-ea"/>
              </a:rPr>
              <a:t>现场图文公示和网站公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示（gh.jdx.gov.cn），</a:t>
            </a:r>
            <a:r>
              <a:rPr lang="zh-CN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公示期限为</a:t>
            </a:r>
            <a:r>
              <a:rPr lang="en-US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7</a:t>
            </a:r>
            <a:r>
              <a:rPr lang="zh-CN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个工作日</a:t>
            </a:r>
            <a:r>
              <a:rPr sz="1800" spc="5" dirty="0">
                <a:solidFill>
                  <a:srgbClr val="231F20"/>
                </a:solidFill>
                <a:latin typeface="+mn-ea"/>
                <a:cs typeface="+mn-ea"/>
              </a:rPr>
              <a:t>，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即</a:t>
            </a:r>
            <a:r>
              <a:rPr sz="1800" spc="-459" dirty="0">
                <a:solidFill>
                  <a:srgbClr val="231F20"/>
                </a:solidFill>
                <a:latin typeface="+mn-ea"/>
                <a:cs typeface="+mn-ea"/>
              </a:rPr>
              <a:t> 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202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6</a:t>
            </a:r>
            <a:r>
              <a:rPr sz="1800" spc="-455" dirty="0">
                <a:solidFill>
                  <a:srgbClr val="231F20"/>
                </a:solidFill>
                <a:latin typeface="+mn-ea"/>
                <a:cs typeface="+mn-ea"/>
              </a:rPr>
              <a:t> 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年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10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月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20</a:t>
            </a:r>
            <a:r>
              <a:rPr sz="1800" spc="5" dirty="0">
                <a:solidFill>
                  <a:srgbClr val="231F20"/>
                </a:solidFill>
                <a:latin typeface="+mn-ea"/>
                <a:cs typeface="+mn-ea"/>
              </a:rPr>
              <a:t>日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至</a:t>
            </a:r>
            <a:r>
              <a:rPr sz="1800" spc="-455" dirty="0">
                <a:solidFill>
                  <a:srgbClr val="231F20"/>
                </a:solidFill>
                <a:latin typeface="+mn-ea"/>
                <a:cs typeface="+mn-ea"/>
              </a:rPr>
              <a:t> 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202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6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年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10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月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29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日，公示期间如有异议请与景德镇市自然资源和规划局联系。</a:t>
            </a:r>
            <a:endParaRPr sz="1800" dirty="0">
              <a:latin typeface="+mn-ea"/>
              <a:cs typeface="+mn-ea"/>
            </a:endParaRPr>
          </a:p>
          <a:p>
            <a:pPr marL="469900" algn="just">
              <a:lnSpc>
                <a:spcPct val="100000"/>
              </a:lnSpc>
            </a:pP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联系电话：0798-</a:t>
            </a:r>
            <a:r>
              <a:rPr lang="zh-CN" altLang="en-US" dirty="0">
                <a:latin typeface="+mn-ea"/>
                <a:cs typeface="+mn-ea"/>
                <a:sym typeface="+mn-ea"/>
              </a:rPr>
              <a:t>7127867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或邮件来函（邮箱地址：jdzjishuke@163.com）。</a:t>
            </a:r>
            <a:endParaRPr sz="1800" dirty="0">
              <a:solidFill>
                <a:srgbClr val="231F20"/>
              </a:solidFill>
              <a:latin typeface="+mn-ea"/>
              <a:cs typeface="+mn-ea"/>
            </a:endParaRPr>
          </a:p>
          <a:p>
            <a:pPr marL="469900" algn="just">
              <a:lnSpc>
                <a:spcPct val="100000"/>
              </a:lnSpc>
            </a:pPr>
            <a:endParaRPr sz="1800" dirty="0">
              <a:solidFill>
                <a:srgbClr val="231F20"/>
              </a:solidFill>
              <a:latin typeface="+mn-ea"/>
              <a:cs typeface="+mn-ea"/>
            </a:endParaRPr>
          </a:p>
          <a:p>
            <a:pPr marL="469900" algn="just">
              <a:lnSpc>
                <a:spcPct val="100000"/>
              </a:lnSpc>
            </a:pPr>
            <a:r>
              <a:rPr lang="en-US" sz="1800" dirty="0">
                <a:ln>
                  <a:solidFill>
                    <a:schemeClr val="bg1"/>
                  </a:solidFill>
                </a:ln>
                <a:solidFill>
                  <a:srgbClr val="231F20"/>
                </a:solidFill>
                <a:latin typeface="+mn-ea"/>
                <a:cs typeface="+mn-ea"/>
              </a:rPr>
              <a:t>                                                                                                                                                             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景德镇市自然资源和规划局 </a:t>
            </a:r>
            <a:endParaRPr sz="1800" dirty="0">
              <a:solidFill>
                <a:srgbClr val="231F20"/>
              </a:solidFill>
              <a:latin typeface="+mn-ea"/>
              <a:cs typeface="+mn-ea"/>
            </a:endParaRPr>
          </a:p>
          <a:p>
            <a:pPr marL="469900" algn="just">
              <a:lnSpc>
                <a:spcPct val="100000"/>
              </a:lnSpc>
            </a:pP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 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                                                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 </a:t>
            </a:r>
            <a:r>
              <a:rPr lang="en-US" sz="1800" dirty="0">
                <a:solidFill>
                  <a:srgbClr val="231F20"/>
                </a:solidFill>
                <a:latin typeface="+mn-ea"/>
                <a:cs typeface="+mn-ea"/>
              </a:rPr>
              <a:t>                                                                                                           </a:t>
            </a:r>
            <a:r>
              <a:rPr sz="1800" spc="110" dirty="0">
                <a:solidFill>
                  <a:srgbClr val="231F20"/>
                </a:solidFill>
                <a:latin typeface="+mn-ea"/>
                <a:cs typeface="+mn-ea"/>
              </a:rPr>
              <a:t>202</a:t>
            </a:r>
            <a:r>
              <a:rPr lang="en-US" sz="1800" spc="110" dirty="0">
                <a:solidFill>
                  <a:srgbClr val="231F20"/>
                </a:solidFill>
                <a:latin typeface="+mn-ea"/>
                <a:cs typeface="+mn-ea"/>
              </a:rPr>
              <a:t>6</a:t>
            </a:r>
            <a:r>
              <a:rPr sz="1800" spc="450" dirty="0">
                <a:solidFill>
                  <a:srgbClr val="231F20"/>
                </a:solidFill>
                <a:latin typeface="+mn-ea"/>
                <a:cs typeface="+mn-ea"/>
              </a:rPr>
              <a:t>年</a:t>
            </a:r>
            <a:r>
              <a:rPr lang="en-US" sz="1800" spc="450" dirty="0">
                <a:solidFill>
                  <a:srgbClr val="231F20"/>
                </a:solidFill>
                <a:latin typeface="+mn-ea"/>
                <a:cs typeface="+mn-ea"/>
              </a:rPr>
              <a:t>10</a:t>
            </a:r>
            <a:r>
              <a:rPr sz="1800" spc="450" dirty="0">
                <a:solidFill>
                  <a:srgbClr val="231F20"/>
                </a:solidFill>
                <a:latin typeface="+mn-ea"/>
                <a:cs typeface="+mn-ea"/>
              </a:rPr>
              <a:t>月</a:t>
            </a:r>
            <a:r>
              <a:rPr lang="en-US" sz="1800" spc="450" dirty="0">
                <a:solidFill>
                  <a:srgbClr val="231F20"/>
                </a:solidFill>
                <a:latin typeface="+mn-ea"/>
                <a:cs typeface="+mn-ea"/>
              </a:rPr>
              <a:t>20</a:t>
            </a:r>
            <a:r>
              <a:rPr sz="1800" dirty="0">
                <a:solidFill>
                  <a:srgbClr val="231F20"/>
                </a:solidFill>
                <a:latin typeface="+mn-ea"/>
                <a:cs typeface="+mn-ea"/>
              </a:rPr>
              <a:t>日</a:t>
            </a:r>
            <a:r>
              <a:rPr sz="1800" spc="-450" dirty="0">
                <a:solidFill>
                  <a:srgbClr val="231F20"/>
                </a:solidFill>
                <a:latin typeface="+mn-ea"/>
                <a:cs typeface="+mn-ea"/>
              </a:rPr>
              <a:t> </a:t>
            </a:r>
            <a:endParaRPr sz="1800" dirty="0">
              <a:latin typeface="+mn-ea"/>
              <a:cs typeface="+mn-ea"/>
            </a:endParaRPr>
          </a:p>
        </p:txBody>
      </p:sp>
      <p:pic>
        <p:nvPicPr>
          <p:cNvPr id="3" name="图片 2" descr="E:/用户信息/Desktop/城东-施工图/1013/鸟瞰_Camera001_(3).jpg鸟瞰_Camera001_(3)"/>
          <p:cNvPicPr>
            <a:picLocks noChangeAspect="1"/>
          </p:cNvPicPr>
          <p:nvPr/>
        </p:nvPicPr>
        <p:blipFill>
          <a:blip r:embed="rId1"/>
          <a:srcRect l="17144"/>
          <a:stretch>
            <a:fillRect/>
          </a:stretch>
        </p:blipFill>
        <p:spPr>
          <a:xfrm>
            <a:off x="7943850" y="3975100"/>
            <a:ext cx="6410325" cy="4807585"/>
          </a:xfrm>
          <a:prstGeom prst="rect">
            <a:avLst/>
          </a:prstGeom>
        </p:spPr>
      </p:pic>
      <p:pic>
        <p:nvPicPr>
          <p:cNvPr id="5" name="图片 4" descr="彩图"/>
          <p:cNvPicPr>
            <a:picLocks noChangeAspect="1"/>
          </p:cNvPicPr>
          <p:nvPr/>
        </p:nvPicPr>
        <p:blipFill>
          <a:blip r:embed="rId2"/>
          <a:srcRect l="4787" r="4829"/>
          <a:stretch>
            <a:fillRect/>
          </a:stretch>
        </p:blipFill>
        <p:spPr>
          <a:xfrm>
            <a:off x="1466850" y="4051300"/>
            <a:ext cx="5562600" cy="448818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WEzNWJkN2EzZjNlMGNkOTg4NjJhODc1OTdkMzdjZDU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619</Words>
  <Application>WPS 演示</Application>
  <PresentationFormat>自定义</PresentationFormat>
  <Paragraphs>14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黑体</vt:lpstr>
      <vt:lpstr>Calibri</vt:lpstr>
      <vt:lpstr>微软雅黑</vt:lpstr>
      <vt:lpstr>Arial Unicode MS</vt:lpstr>
      <vt:lpstr>Calibri</vt:lpstr>
      <vt:lpstr>Office Theme</vt:lpstr>
      <vt:lpstr>国网江西景德镇供电公司城东供电中心项目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景德镇市智慧综合停车场建设工程（铁路中学北侧停车场）公示牌</dc:title>
  <dc:creator>Administrator</dc:creator>
  <cp:lastModifiedBy>企业用户_422501224</cp:lastModifiedBy>
  <cp:revision>45</cp:revision>
  <dcterms:created xsi:type="dcterms:W3CDTF">2022-08-03T03:47:00Z</dcterms:created>
  <dcterms:modified xsi:type="dcterms:W3CDTF">2026-10-19T06:53:07Z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2022-08-12T08:00:00Z</vt:filetime>
  </property>
  <property fmtid="{D5CDD505-2E9C-101B-9397-08002B2CF9AE}" pid="3" name="Creator">
    <vt:lpwstr>Adobe InDesign CC 14.0 (Windows)</vt:lpwstr>
  </property>
  <property fmtid="{D5CDD505-2E9C-101B-9397-08002B2CF9AE}" pid="4" name="LastSaved">
    <vt:filetime>2022-08-12T08:00:00Z</vt:filetime>
  </property>
  <property fmtid="{D5CDD505-2E9C-101B-9397-08002B2CF9AE}" pid="5" name="ICV">
    <vt:lpwstr>594A07450FD5453AB0D3B9E323944413_13</vt:lpwstr>
  </property>
  <property fmtid="{D5CDD505-2E9C-101B-9397-08002B2CF9AE}" pid="6" name="KSOProductBuildVer">
    <vt:lpwstr>2052-12.1.0.28505</vt:lpwstr>
  </property>
</Properties>
</file>