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21602700" cy="14401800"/>
  <p:notesSz cx="9926320" cy="14355445"/>
  <p:custDataLst>
    <p:tags r:id="rId8"/>
  </p:custDataLst>
  <p:defaultTextStyle>
    <a:defPPr>
      <a:defRPr lang="zh-CN"/>
    </a:defPPr>
    <a:lvl1pPr algn="l" defTabSz="2057400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1028700" indent="-571500" algn="l" defTabSz="2057400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2057400" indent="-1143000" algn="l" defTabSz="2057400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3086100" indent="-1714500" algn="l" defTabSz="2057400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4114800" indent="-2286000" algn="l" defTabSz="2057400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30" userDrawn="1">
          <p15:clr>
            <a:srgbClr val="A4A3A4"/>
          </p15:clr>
        </p15:guide>
        <p15:guide id="2" pos="6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0422" autoAdjust="0"/>
  </p:normalViewPr>
  <p:slideViewPr>
    <p:cSldViewPr showGuides="1">
      <p:cViewPr varScale="1">
        <p:scale>
          <a:sx n="55" d="100"/>
          <a:sy n="55" d="100"/>
        </p:scale>
        <p:origin x="888" y="96"/>
      </p:cViewPr>
      <p:guideLst>
        <p:guide orient="horz" pos="4530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20281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 fontAlgn="auto">
              <a:defRPr sz="1800" noProof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20281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 fontAlgn="auto">
              <a:defRPr sz="1800" noProof="1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6" name="幻灯片图像占位符 3"/>
          <p:cNvSpPr>
            <a:spLocks noGrp="1" noRot="1" noChangeAspect="1"/>
          </p:cNvSpPr>
          <p:nvPr>
            <p:ph type="sldImg"/>
          </p:nvPr>
        </p:nvSpPr>
        <p:spPr bwMode="auto">
          <a:xfrm>
            <a:off x="1330325" y="1793875"/>
            <a:ext cx="7265988" cy="484505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92664" y="6908711"/>
            <a:ext cx="7941310" cy="5652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38751" tIns="69376" rIns="138751" bIns="69376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3635484"/>
            <a:ext cx="4301543" cy="720280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 fontAlgn="auto">
              <a:defRPr sz="1800" noProof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2798" y="13635484"/>
            <a:ext cx="4301543" cy="720280"/>
          </a:xfrm>
          <a:prstGeom prst="rect">
            <a:avLst/>
          </a:prstGeom>
        </p:spPr>
        <p:txBody>
          <a:bodyPr vert="horz" wrap="square" lIns="138751" tIns="69376" rIns="138751" bIns="69376" numCol="1" anchor="b" anchorCtr="0" compatLnSpc="1"/>
          <a:lstStyle>
            <a:lvl1pPr algn="r">
              <a:defRPr sz="18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7C00B4B-D1B5-4DA5-941D-E1B3C6D2C7C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F18C06AE-E443-45EE-84F6-4B31C4AA43D3}" type="slidenum">
              <a:rPr lang="zh-CN" altLang="en-US" smtClean="0">
                <a:ea typeface="宋体" panose="02010600030101010101" pitchFamily="2" charset="-122"/>
              </a:rPr>
            </a:fld>
            <a:endParaRPr lang="en-US" altLang="zh-CN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20203" y="4473895"/>
            <a:ext cx="18362295" cy="308705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40405" y="8161020"/>
            <a:ext cx="15121890" cy="36804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143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200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9F525-C8A1-4E49-8972-E0A007338DD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4E994-2A09-4474-AF1D-50FF46B340C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06464" y="9254492"/>
            <a:ext cx="18362295" cy="2860358"/>
          </a:xfrm>
        </p:spPr>
        <p:txBody>
          <a:bodyPr anchor="t"/>
          <a:lstStyle>
            <a:lvl1pPr algn="l">
              <a:defRPr sz="9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06464" y="6104099"/>
            <a:ext cx="18362295" cy="3150393"/>
          </a:xfrm>
        </p:spPr>
        <p:txBody>
          <a:bodyPr anchor="b"/>
          <a:lstStyle>
            <a:lvl1pPr marL="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1pPr>
            <a:lvl2pPr marL="10287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2057400" indent="0"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3pPr>
            <a:lvl4pPr marL="30861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4114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51435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6172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72009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8229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277A0-1CB5-4793-B849-05288863121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80135" y="3360422"/>
            <a:ext cx="9541193" cy="9504522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5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981372" y="3360422"/>
            <a:ext cx="9541193" cy="9504522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5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BB6C6-E76B-49B0-971D-D162C04B6A5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80136" y="3223738"/>
            <a:ext cx="9544944" cy="1343501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28700" indent="0">
              <a:buNone/>
              <a:defRPr sz="4500" b="1"/>
            </a:lvl2pPr>
            <a:lvl3pPr marL="2057400" indent="0">
              <a:buNone/>
              <a:defRPr sz="4000" b="1"/>
            </a:lvl3pPr>
            <a:lvl4pPr marL="3086100" indent="0">
              <a:buNone/>
              <a:defRPr sz="3500" b="1"/>
            </a:lvl4pPr>
            <a:lvl5pPr marL="4114800" indent="0">
              <a:buNone/>
              <a:defRPr sz="3500" b="1"/>
            </a:lvl5pPr>
            <a:lvl6pPr marL="5143500" indent="0">
              <a:buNone/>
              <a:defRPr sz="3500" b="1"/>
            </a:lvl6pPr>
            <a:lvl7pPr marL="6172200" indent="0">
              <a:buNone/>
              <a:defRPr sz="3500" b="1"/>
            </a:lvl7pPr>
            <a:lvl8pPr marL="7200900" indent="0">
              <a:buNone/>
              <a:defRPr sz="3500" b="1"/>
            </a:lvl8pPr>
            <a:lvl9pPr marL="8229600" indent="0">
              <a:buNone/>
              <a:defRPr sz="35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80136" y="4567238"/>
            <a:ext cx="9544944" cy="8297705"/>
          </a:xfrm>
        </p:spPr>
        <p:txBody>
          <a:bodyPr/>
          <a:lstStyle>
            <a:lvl1pPr>
              <a:defRPr sz="5500"/>
            </a:lvl1pPr>
            <a:lvl2pPr>
              <a:defRPr sz="4500"/>
            </a:lvl2pPr>
            <a:lvl3pPr>
              <a:defRPr sz="40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973874" y="3223738"/>
            <a:ext cx="9548693" cy="1343501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28700" indent="0">
              <a:buNone/>
              <a:defRPr sz="4500" b="1"/>
            </a:lvl2pPr>
            <a:lvl3pPr marL="2057400" indent="0">
              <a:buNone/>
              <a:defRPr sz="4000" b="1"/>
            </a:lvl3pPr>
            <a:lvl4pPr marL="3086100" indent="0">
              <a:buNone/>
              <a:defRPr sz="3500" b="1"/>
            </a:lvl4pPr>
            <a:lvl5pPr marL="4114800" indent="0">
              <a:buNone/>
              <a:defRPr sz="3500" b="1"/>
            </a:lvl5pPr>
            <a:lvl6pPr marL="5143500" indent="0">
              <a:buNone/>
              <a:defRPr sz="3500" b="1"/>
            </a:lvl6pPr>
            <a:lvl7pPr marL="6172200" indent="0">
              <a:buNone/>
              <a:defRPr sz="3500" b="1"/>
            </a:lvl7pPr>
            <a:lvl8pPr marL="7200900" indent="0">
              <a:buNone/>
              <a:defRPr sz="3500" b="1"/>
            </a:lvl8pPr>
            <a:lvl9pPr marL="8229600" indent="0">
              <a:buNone/>
              <a:defRPr sz="35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973874" y="4567238"/>
            <a:ext cx="9548693" cy="8297705"/>
          </a:xfrm>
        </p:spPr>
        <p:txBody>
          <a:bodyPr/>
          <a:lstStyle>
            <a:lvl1pPr>
              <a:defRPr sz="5500"/>
            </a:lvl1pPr>
            <a:lvl2pPr>
              <a:defRPr sz="4500"/>
            </a:lvl2pPr>
            <a:lvl3pPr>
              <a:defRPr sz="40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AC8EF-996E-4672-993C-9CEF9E329E5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386C0-0B12-4584-B0D1-412FF4A199F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11C1B-F2E1-4F34-9093-986854179CB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0137" y="573405"/>
            <a:ext cx="7107139" cy="2440305"/>
          </a:xfrm>
        </p:spPr>
        <p:txBody>
          <a:bodyPr anchor="b"/>
          <a:lstStyle>
            <a:lvl1pPr algn="l">
              <a:defRPr sz="45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46056" y="573407"/>
            <a:ext cx="12076509" cy="12291537"/>
          </a:xfrm>
        </p:spPr>
        <p:txBody>
          <a:bodyPr/>
          <a:lstStyle>
            <a:lvl1pPr>
              <a:defRPr sz="7200"/>
            </a:lvl1pPr>
            <a:lvl2pPr>
              <a:defRPr sz="6300"/>
            </a:lvl2pPr>
            <a:lvl3pPr>
              <a:defRPr sz="5500"/>
            </a:lvl3pPr>
            <a:lvl4pPr>
              <a:defRPr sz="4500"/>
            </a:lvl4pPr>
            <a:lvl5pPr>
              <a:defRPr sz="4500"/>
            </a:lvl5pPr>
            <a:lvl6pPr>
              <a:defRPr sz="4500"/>
            </a:lvl6pPr>
            <a:lvl7pPr>
              <a:defRPr sz="4500"/>
            </a:lvl7pPr>
            <a:lvl8pPr>
              <a:defRPr sz="4500"/>
            </a:lvl8pPr>
            <a:lvl9pPr>
              <a:defRPr sz="4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80137" y="3013712"/>
            <a:ext cx="7107139" cy="9851232"/>
          </a:xfrm>
        </p:spPr>
        <p:txBody>
          <a:bodyPr/>
          <a:lstStyle>
            <a:lvl1pPr marL="0" indent="0">
              <a:buNone/>
              <a:defRPr sz="3200"/>
            </a:lvl1pPr>
            <a:lvl2pPr marL="1028700" indent="0">
              <a:buNone/>
              <a:defRPr sz="2700"/>
            </a:lvl2pPr>
            <a:lvl3pPr marL="2057400" indent="0">
              <a:buNone/>
              <a:defRPr sz="2200"/>
            </a:lvl3pPr>
            <a:lvl4pPr marL="3086100" indent="0">
              <a:buNone/>
              <a:defRPr sz="2100"/>
            </a:lvl4pPr>
            <a:lvl5pPr marL="4114800" indent="0">
              <a:buNone/>
              <a:defRPr sz="2100"/>
            </a:lvl5pPr>
            <a:lvl6pPr marL="5143500" indent="0">
              <a:buNone/>
              <a:defRPr sz="2100"/>
            </a:lvl6pPr>
            <a:lvl7pPr marL="6172200" indent="0">
              <a:buNone/>
              <a:defRPr sz="2100"/>
            </a:lvl7pPr>
            <a:lvl8pPr marL="7200900" indent="0">
              <a:buNone/>
              <a:defRPr sz="2100"/>
            </a:lvl8pPr>
            <a:lvl9pPr marL="8229600" indent="0">
              <a:buNone/>
              <a:defRPr sz="21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60A3E-F3C4-4175-BD7D-C69E4DC2E8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4280" y="10081261"/>
            <a:ext cx="12961620" cy="1190150"/>
          </a:xfrm>
        </p:spPr>
        <p:txBody>
          <a:bodyPr anchor="b"/>
          <a:lstStyle>
            <a:lvl1pPr algn="l">
              <a:defRPr sz="45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34280" y="1286828"/>
            <a:ext cx="12961620" cy="8641080"/>
          </a:xfrm>
        </p:spPr>
        <p:txBody>
          <a:bodyPr/>
          <a:lstStyle>
            <a:lvl1pPr marL="0" indent="0">
              <a:buNone/>
              <a:defRPr sz="7200"/>
            </a:lvl1pPr>
            <a:lvl2pPr marL="1028700" indent="0">
              <a:buNone/>
              <a:defRPr sz="6300"/>
            </a:lvl2pPr>
            <a:lvl3pPr marL="2057400" indent="0">
              <a:buNone/>
              <a:defRPr sz="5500"/>
            </a:lvl3pPr>
            <a:lvl4pPr marL="3086100" indent="0">
              <a:buNone/>
              <a:defRPr sz="4500"/>
            </a:lvl4pPr>
            <a:lvl5pPr marL="4114800" indent="0">
              <a:buNone/>
              <a:defRPr sz="4500"/>
            </a:lvl5pPr>
            <a:lvl6pPr marL="5143500" indent="0">
              <a:buNone/>
              <a:defRPr sz="4500"/>
            </a:lvl6pPr>
            <a:lvl7pPr marL="6172200" indent="0">
              <a:buNone/>
              <a:defRPr sz="4500"/>
            </a:lvl7pPr>
            <a:lvl8pPr marL="7200900" indent="0">
              <a:buNone/>
              <a:defRPr sz="4500"/>
            </a:lvl8pPr>
            <a:lvl9pPr marL="8229600" indent="0">
              <a:buNone/>
              <a:defRPr sz="4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34280" y="11271410"/>
            <a:ext cx="12961620" cy="1690211"/>
          </a:xfrm>
        </p:spPr>
        <p:txBody>
          <a:bodyPr/>
          <a:lstStyle>
            <a:lvl1pPr marL="0" indent="0">
              <a:buNone/>
              <a:defRPr sz="3200"/>
            </a:lvl1pPr>
            <a:lvl2pPr marL="1028700" indent="0">
              <a:buNone/>
              <a:defRPr sz="2700"/>
            </a:lvl2pPr>
            <a:lvl3pPr marL="2057400" indent="0">
              <a:buNone/>
              <a:defRPr sz="2200"/>
            </a:lvl3pPr>
            <a:lvl4pPr marL="3086100" indent="0">
              <a:buNone/>
              <a:defRPr sz="2100"/>
            </a:lvl4pPr>
            <a:lvl5pPr marL="4114800" indent="0">
              <a:buNone/>
              <a:defRPr sz="2100"/>
            </a:lvl5pPr>
            <a:lvl6pPr marL="5143500" indent="0">
              <a:buNone/>
              <a:defRPr sz="2100"/>
            </a:lvl6pPr>
            <a:lvl7pPr marL="6172200" indent="0">
              <a:buNone/>
              <a:defRPr sz="2100"/>
            </a:lvl7pPr>
            <a:lvl8pPr marL="7200900" indent="0">
              <a:buNone/>
              <a:defRPr sz="2100"/>
            </a:lvl8pPr>
            <a:lvl9pPr marL="8229600" indent="0">
              <a:buNone/>
              <a:defRPr sz="21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38CBA-F87B-4DE5-AADD-47E2DD2EED9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DD5AD-3473-4590-8521-24D947E62D3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661957" y="576742"/>
            <a:ext cx="4860608" cy="12288203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80135" y="576742"/>
            <a:ext cx="14221778" cy="12288203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B0759-6151-4911-BDEC-A3BFBA24032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1079500" y="576263"/>
            <a:ext cx="19443700" cy="2400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205735" tIns="102867" rIns="205735" bIns="102867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 bwMode="auto">
          <a:xfrm>
            <a:off x="1079500" y="3360738"/>
            <a:ext cx="19443700" cy="9504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205735" tIns="102867" rIns="205735" bIns="102867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79500" y="13347700"/>
            <a:ext cx="5041900" cy="766763"/>
          </a:xfrm>
          <a:prstGeom prst="rect">
            <a:avLst/>
          </a:prstGeom>
        </p:spPr>
        <p:txBody>
          <a:bodyPr vert="horz" lIns="205735" tIns="102867" rIns="205735" bIns="102867" rtlCol="0" anchor="ctr"/>
          <a:lstStyle>
            <a:lvl1pPr algn="l" fontAlgn="auto">
              <a:defRPr sz="27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380288" y="13347700"/>
            <a:ext cx="6842125" cy="766763"/>
          </a:xfrm>
          <a:prstGeom prst="rect">
            <a:avLst/>
          </a:prstGeom>
        </p:spPr>
        <p:txBody>
          <a:bodyPr vert="horz" lIns="205735" tIns="102867" rIns="205735" bIns="102867" rtlCol="0" anchor="ctr"/>
          <a:lstStyle>
            <a:lvl1pPr algn="ctr" fontAlgn="auto">
              <a:defRPr sz="2700" noProof="1">
                <a:solidFill>
                  <a:schemeClr val="tx1">
                    <a:tint val="75000"/>
                  </a:schemeClr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481300" y="13347700"/>
            <a:ext cx="5041900" cy="766763"/>
          </a:xfrm>
          <a:prstGeom prst="rect">
            <a:avLst/>
          </a:prstGeom>
        </p:spPr>
        <p:txBody>
          <a:bodyPr vert="horz" wrap="square" lIns="205735" tIns="102867" rIns="205735" bIns="102867" numCol="1" anchor="ctr" anchorCtr="0" compatLnSpc="1"/>
          <a:lstStyle>
            <a:lvl1pPr algn="r">
              <a:defRPr sz="27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6588280-355B-4E83-B203-7D282956ED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57400" rtl="0" eaLnBrk="0" fontAlgn="base" hangingPunct="0">
        <a:spcBef>
          <a:spcPct val="0"/>
        </a:spcBef>
        <a:spcAft>
          <a:spcPct val="0"/>
        </a:spcAft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057400" rtl="0" eaLnBrk="0" fontAlgn="base" hangingPunct="0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2057400" rtl="0" eaLnBrk="0" fontAlgn="base" hangingPunct="0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2057400" rtl="0" eaLnBrk="0" fontAlgn="base" hangingPunct="0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2057400" rtl="0" eaLnBrk="0" fontAlgn="base" hangingPunct="0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2057400" rtl="0" fontAlgn="base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2057400" rtl="0" fontAlgn="base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2057400" rtl="0" fontAlgn="base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2057400" rtl="0" fontAlgn="base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771525" indent="-771525" algn="l" defTabSz="20574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671955" indent="-643255" algn="l" defTabSz="20574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2pPr>
      <a:lvl3pPr marL="2571750" indent="-514350" algn="l" defTabSz="20574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450" indent="-514350" algn="l" defTabSz="20574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4pPr>
      <a:lvl5pPr marL="4629150" indent="-514350" algn="l" defTabSz="20574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4500" kern="1200">
          <a:solidFill>
            <a:schemeClr val="tx1"/>
          </a:solidFill>
          <a:latin typeface="+mn-lt"/>
          <a:ea typeface="+mn-ea"/>
          <a:cs typeface="+mn-cs"/>
        </a:defRPr>
      </a:lvl5pPr>
      <a:lvl6pPr marL="5657850" indent="-514350" algn="l" defTabSz="205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6pPr>
      <a:lvl7pPr marL="6686550" indent="-514350" algn="l" defTabSz="205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7pPr>
      <a:lvl8pPr marL="7715250" indent="-514350" algn="l" defTabSz="205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8pPr>
      <a:lvl9pPr marL="8743950" indent="-514350" algn="l" defTabSz="2056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08610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14350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17220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20090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229600" algn="l" defTabSz="2056765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 l="9190" t="9002" r="6939" b="29734"/>
          <a:stretch>
            <a:fillRect/>
          </a:stretch>
        </p:blipFill>
        <p:spPr>
          <a:xfrm>
            <a:off x="12868204" y="6563625"/>
            <a:ext cx="5919480" cy="61123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9165" t="9002" r="7525" b="30106"/>
          <a:stretch>
            <a:fillRect/>
          </a:stretch>
        </p:blipFill>
        <p:spPr>
          <a:xfrm>
            <a:off x="2809313" y="6552846"/>
            <a:ext cx="5930890" cy="61279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1" name="任意多边形: 形状 30"/>
          <p:cNvSpPr/>
          <p:nvPr/>
        </p:nvSpPr>
        <p:spPr>
          <a:xfrm>
            <a:off x="2809313" y="6558279"/>
            <a:ext cx="5925185" cy="6117665"/>
          </a:xfrm>
          <a:custGeom>
            <a:avLst/>
            <a:gdLst>
              <a:gd name="connsiteX0" fmla="*/ 5115487 w 5925185"/>
              <a:gd name="connsiteY0" fmla="*/ 579121 h 6117665"/>
              <a:gd name="connsiteX1" fmla="*/ 3070787 w 5925185"/>
              <a:gd name="connsiteY1" fmla="*/ 591821 h 6117665"/>
              <a:gd name="connsiteX2" fmla="*/ 3083487 w 5925185"/>
              <a:gd name="connsiteY2" fmla="*/ 5633721 h 6117665"/>
              <a:gd name="connsiteX3" fmla="*/ 5115487 w 5925185"/>
              <a:gd name="connsiteY3" fmla="*/ 5532121 h 6117665"/>
              <a:gd name="connsiteX4" fmla="*/ 0 w 5925185"/>
              <a:gd name="connsiteY4" fmla="*/ 0 h 6117665"/>
              <a:gd name="connsiteX5" fmla="*/ 5925185 w 5925185"/>
              <a:gd name="connsiteY5" fmla="*/ 0 h 6117665"/>
              <a:gd name="connsiteX6" fmla="*/ 5925185 w 5925185"/>
              <a:gd name="connsiteY6" fmla="*/ 6117665 h 6117665"/>
              <a:gd name="connsiteX7" fmla="*/ 0 w 5925185"/>
              <a:gd name="connsiteY7" fmla="*/ 6117665 h 611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5185" h="6117665">
                <a:moveTo>
                  <a:pt x="5115487" y="579121"/>
                </a:moveTo>
                <a:lnTo>
                  <a:pt x="3070787" y="591821"/>
                </a:lnTo>
                <a:cubicBezTo>
                  <a:pt x="3075020" y="2263988"/>
                  <a:pt x="3079254" y="3948854"/>
                  <a:pt x="3083487" y="5633721"/>
                </a:cubicBezTo>
                <a:lnTo>
                  <a:pt x="5115487" y="5532121"/>
                </a:lnTo>
                <a:close/>
                <a:moveTo>
                  <a:pt x="0" y="0"/>
                </a:moveTo>
                <a:lnTo>
                  <a:pt x="5925185" y="0"/>
                </a:lnTo>
                <a:lnTo>
                  <a:pt x="5925185" y="6117665"/>
                </a:lnTo>
                <a:lnTo>
                  <a:pt x="0" y="611766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37" name="TextBox 5"/>
          <p:cNvSpPr txBox="1">
            <a:spLocks noChangeArrowheads="1"/>
          </p:cNvSpPr>
          <p:nvPr/>
        </p:nvSpPr>
        <p:spPr bwMode="auto">
          <a:xfrm>
            <a:off x="396874" y="267452"/>
            <a:ext cx="20989357" cy="5507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景德镇月华项目</a:t>
            </a:r>
            <a:r>
              <a:rPr lang="zh-CN" altLang="en-US" b="1" dirty="0"/>
              <a:t>调整公示</a:t>
            </a:r>
            <a:endParaRPr lang="zh-CN" altLang="en-US" b="1" dirty="0"/>
          </a:p>
          <a:p>
            <a:r>
              <a:rPr lang="ja-JP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</a:t>
            </a:r>
            <a:r>
              <a:rPr lang="ja-JP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endParaRPr lang="en-US" altLang="ja-JP" sz="24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ja-JP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zh-CN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202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6</a:t>
            </a:r>
            <a:r>
              <a:rPr lang="zh-CN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年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7</a:t>
            </a:r>
            <a:r>
              <a:rPr lang="zh-CN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月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江西淏轩置业有限公司</a:t>
            </a:r>
            <a:r>
              <a:rPr lang="zh-CN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向我局申请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景德镇月华项目</a:t>
            </a:r>
            <a:r>
              <a:rPr lang="zh-CN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规划设计方案调整。具体调整内容如下：</a:t>
            </a:r>
            <a:endParaRPr lang="zh-CN" altLang="en-US" sz="24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1、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8#~13#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楼户型面积及层数调整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（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8#9#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楼为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15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层住宅、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10#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楼为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16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层住宅，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11#12#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楼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由原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17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层住宅调整为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18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层住宅，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13#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楼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为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20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层住宅）；</a:t>
            </a:r>
            <a:endParaRPr lang="en-US" altLang="zh-CN" sz="24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17#19#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20#21#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27#28#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29#30#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36#37#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38#39#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楼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分别由两栋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层住宅调整为一栋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4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层住宅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(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调整后楼号为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17#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20#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28#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30#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36#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39#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楼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)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；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</a:t>
            </a:r>
            <a:endParaRPr lang="en-US" altLang="zh-CN" sz="24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、原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9#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楼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一层的社区管理服务设施及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S17#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楼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物业管理用房统一调整至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8-1#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楼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的一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~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二层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；</a:t>
            </a:r>
            <a:endParaRPr lang="en-US" altLang="zh-CN" sz="2400" dirty="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    3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、原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55#56#57#58#62#63#65#66#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楼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共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8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栋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3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层住宅，仅调整套内平面格局，层数保持与原方案不变；</a:t>
            </a:r>
            <a:endParaRPr lang="en-US" altLang="zh-CN" sz="2400" dirty="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</a:rPr>
              <a:t>    4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</a:rPr>
              <a:t>、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沿街商业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S13#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S15#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楼因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13#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和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65#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sym typeface="+mn-ea"/>
              </a:rPr>
              <a:t>楼平面调整，相应调整面宽及面积。</a:t>
            </a:r>
            <a:endParaRPr lang="zh-CN" altLang="en-US" sz="24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/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该项目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宋体" panose="02010600030101010101" pitchFamily="2" charset="-122"/>
              </a:rPr>
              <a:t>符合相关技术规范要求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。按照相关规定，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宋体" panose="02010600030101010101" pitchFamily="2" charset="-122"/>
              </a:rPr>
              <a:t>现将该规划设计方案局部细节图予以公示，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公示方式有现场图文公示和网站公示（gh.jdx.gov.cn），公示期限为7个工作日，即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2026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年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9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月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15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日至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2026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年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9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月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23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日，公示期间如有异议请与景德镇市自然资源和规划局联系。</a:t>
            </a:r>
            <a:r>
              <a:rPr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联系电话：0798-7127867 或邮件来函（邮箱地址：jdzjishuke@163.com）</a:t>
            </a:r>
            <a:r>
              <a:rPr 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</a:t>
            </a:r>
            <a:endParaRPr lang="zh-CN" sz="24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r"/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                                                                                                                        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                                           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景德镇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宋体" panose="02010600030101010101" pitchFamily="2" charset="-122"/>
              </a:rPr>
              <a:t>市自然资源和</a:t>
            </a:r>
            <a:r>
              <a:rPr lang="zh-CN" altLang="en-US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规划局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                                                                                                                                                            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20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26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年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9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月</a:t>
            </a:r>
            <a:r>
              <a:rPr lang="en-US" altLang="zh-CN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15</a:t>
            </a:r>
            <a:r>
              <a:rPr lang="zh-CN" altLang="en-US" sz="24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日</a:t>
            </a:r>
            <a:endParaRPr lang="zh-CN" altLang="en-US" sz="24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01448" y="6036166"/>
            <a:ext cx="2698175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宋体" panose="02010600030101010101" pitchFamily="2" charset="-122"/>
              </a:rPr>
              <a:t>调整后总平面图</a:t>
            </a:r>
            <a:endParaRPr lang="zh-CN" altLang="en-US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4392816" y="6035621"/>
            <a:ext cx="2698175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宋体" panose="02010600030101010101" pitchFamily="2" charset="-122"/>
              </a:rPr>
              <a:t>原方案总平面图</a:t>
            </a:r>
            <a:endParaRPr lang="zh-CN" altLang="en-US" sz="2800" dirty="0"/>
          </a:p>
        </p:txBody>
      </p:sp>
      <p:sp>
        <p:nvSpPr>
          <p:cNvPr id="13" name="CustomShape 2"/>
          <p:cNvSpPr/>
          <p:nvPr/>
        </p:nvSpPr>
        <p:spPr>
          <a:xfrm>
            <a:off x="569594" y="12827515"/>
            <a:ext cx="20635485" cy="1524635"/>
          </a:xfrm>
          <a:prstGeom prst="rect">
            <a:avLst/>
          </a:prstGeom>
          <a:noFill/>
          <a:ln w="9525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>
            <a:noAutofit/>
          </a:bodyPr>
          <a:lstStyle/>
          <a:p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       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项目用地面积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37962.41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㎡，占地面积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12976.22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㎡，总建筑面积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65503.83</a:t>
            </a:r>
            <a:r>
              <a:rPr lang="zh-CN" altLang="en-US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㎡（</a:t>
            </a:r>
            <a:r>
              <a:rPr lang="zh-CN" altLang="en-US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地上总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计容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面积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45554.84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，</a:t>
            </a:r>
            <a:r>
              <a:rPr lang="zh-CN" altLang="en-US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地上不计容面积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1767.94</a:t>
            </a:r>
            <a:r>
              <a:rPr lang="zh-CN" altLang="en-US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㎡</a:t>
            </a:r>
            <a:r>
              <a:rPr lang="zh-CN" altLang="en-US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，地下不计容面积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18181.05</a:t>
            </a:r>
            <a:r>
              <a:rPr lang="zh-CN" altLang="en-US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㎡ 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），容积率1.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20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，建筑密度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34.18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%，绿地率3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0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%，机动车停车数共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470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辆，非机动车停车数</a:t>
            </a:r>
            <a:r>
              <a:rPr lang="en-US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404</a:t>
            </a:r>
            <a:r>
              <a:rPr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辆。建筑层数及退界距离详总平面图。</a:t>
            </a:r>
            <a:endParaRPr sz="2800" spc="-1" dirty="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14085" y="7186295"/>
            <a:ext cx="49149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72020" y="7186295"/>
            <a:ext cx="49149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1"/>
          <p:cNvSpPr txBox="1"/>
          <p:nvPr/>
        </p:nvSpPr>
        <p:spPr>
          <a:xfrm>
            <a:off x="7165975" y="8362950"/>
            <a:ext cx="58166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1028700" indent="-571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2057400" indent="-1143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3086100" indent="-1714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4114800" indent="-2286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21"/>
          <p:cNvSpPr txBox="1"/>
          <p:nvPr/>
        </p:nvSpPr>
        <p:spPr>
          <a:xfrm>
            <a:off x="7204710" y="9244330"/>
            <a:ext cx="58166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1028700" indent="-571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2057400" indent="-1143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3086100" indent="-1714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4114800" indent="-2286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1"/>
          <p:cNvSpPr txBox="1"/>
          <p:nvPr/>
        </p:nvSpPr>
        <p:spPr>
          <a:xfrm>
            <a:off x="7181850" y="10349865"/>
            <a:ext cx="58166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1028700" indent="-571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2057400" indent="-1143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3086100" indent="-1714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4114800" indent="-2286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50890" y="783907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486525" y="783526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579235" y="6731251"/>
            <a:ext cx="660400" cy="27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S17#</a:t>
            </a:r>
            <a:endParaRPr lang="zh-CN" altLang="en-US" sz="1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5897880" y="7124700"/>
            <a:ext cx="2026920" cy="5036820"/>
          </a:xfrm>
          <a:custGeom>
            <a:avLst/>
            <a:gdLst>
              <a:gd name="connsiteX0" fmla="*/ 0 w 2026920"/>
              <a:gd name="connsiteY0" fmla="*/ 38100 h 5036820"/>
              <a:gd name="connsiteX1" fmla="*/ 2026920 w 2026920"/>
              <a:gd name="connsiteY1" fmla="*/ 0 h 5036820"/>
              <a:gd name="connsiteX2" fmla="*/ 2019300 w 2026920"/>
              <a:gd name="connsiteY2" fmla="*/ 4975860 h 5036820"/>
              <a:gd name="connsiteX3" fmla="*/ 0 w 2026920"/>
              <a:gd name="connsiteY3" fmla="*/ 5036820 h 5036820"/>
              <a:gd name="connsiteX4" fmla="*/ 0 w 2026920"/>
              <a:gd name="connsiteY4" fmla="*/ 38100 h 5036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6920" h="5036820">
                <a:moveTo>
                  <a:pt x="0" y="38100"/>
                </a:moveTo>
                <a:lnTo>
                  <a:pt x="2026920" y="0"/>
                </a:lnTo>
                <a:lnTo>
                  <a:pt x="2019300" y="4975860"/>
                </a:lnTo>
                <a:lnTo>
                  <a:pt x="0" y="5036820"/>
                </a:lnTo>
                <a:lnTo>
                  <a:pt x="0" y="381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5850890" y="8210749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86525" y="8206939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850890" y="8611868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27#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486525" y="8608058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28#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850890" y="9038201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30#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86525" y="9034391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29#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847715" y="944749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36#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483350" y="944368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37#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847715" y="9870653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39#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483350" y="9866843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38#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847715" y="10275040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55#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483350" y="10271230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56#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847715" y="10688671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483350" y="10684861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57#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847715" y="1109415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62#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83350" y="1109034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63#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847786" y="1151678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66#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83421" y="1151297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65#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2" name="文本框 21"/>
          <p:cNvSpPr txBox="1"/>
          <p:nvPr/>
        </p:nvSpPr>
        <p:spPr>
          <a:xfrm>
            <a:off x="7195438" y="11429303"/>
            <a:ext cx="58166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1028700" indent="-571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2057400" indent="-1143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3086100" indent="-1714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4114800" indent="-2286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6361482" y="7186295"/>
            <a:ext cx="49149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7287916" y="7186295"/>
            <a:ext cx="49149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5" name="文本框 21"/>
          <p:cNvSpPr txBox="1"/>
          <p:nvPr/>
        </p:nvSpPr>
        <p:spPr>
          <a:xfrm>
            <a:off x="17181871" y="8362950"/>
            <a:ext cx="58166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1028700" indent="-571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2057400" indent="-1143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3086100" indent="-1714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4114800" indent="-2286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6" name="文本框 21"/>
          <p:cNvSpPr txBox="1"/>
          <p:nvPr/>
        </p:nvSpPr>
        <p:spPr>
          <a:xfrm>
            <a:off x="17220606" y="9244330"/>
            <a:ext cx="58166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1028700" indent="-571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2057400" indent="-1143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3086100" indent="-1714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4114800" indent="-2286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" name="文本框 21"/>
          <p:cNvSpPr txBox="1"/>
          <p:nvPr/>
        </p:nvSpPr>
        <p:spPr>
          <a:xfrm>
            <a:off x="17197746" y="10349865"/>
            <a:ext cx="58166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1028700" indent="-571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2057400" indent="-1143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3086100" indent="-1714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4114800" indent="-2286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12#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6151901" y="783907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" name="任意多边形: 形状 70"/>
          <p:cNvSpPr/>
          <p:nvPr/>
        </p:nvSpPr>
        <p:spPr>
          <a:xfrm>
            <a:off x="15913776" y="7124700"/>
            <a:ext cx="2026920" cy="5036820"/>
          </a:xfrm>
          <a:custGeom>
            <a:avLst/>
            <a:gdLst>
              <a:gd name="connsiteX0" fmla="*/ 0 w 2026920"/>
              <a:gd name="connsiteY0" fmla="*/ 38100 h 5036820"/>
              <a:gd name="connsiteX1" fmla="*/ 2026920 w 2026920"/>
              <a:gd name="connsiteY1" fmla="*/ 0 h 5036820"/>
              <a:gd name="connsiteX2" fmla="*/ 2019300 w 2026920"/>
              <a:gd name="connsiteY2" fmla="*/ 4975860 h 5036820"/>
              <a:gd name="connsiteX3" fmla="*/ 0 w 2026920"/>
              <a:gd name="connsiteY3" fmla="*/ 5036820 h 5036820"/>
              <a:gd name="connsiteX4" fmla="*/ 0 w 2026920"/>
              <a:gd name="connsiteY4" fmla="*/ 38100 h 5036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6920" h="5036820">
                <a:moveTo>
                  <a:pt x="0" y="38100"/>
                </a:moveTo>
                <a:lnTo>
                  <a:pt x="2026920" y="0"/>
                </a:lnTo>
                <a:lnTo>
                  <a:pt x="2019300" y="4975860"/>
                </a:lnTo>
                <a:lnTo>
                  <a:pt x="0" y="5036820"/>
                </a:lnTo>
                <a:lnTo>
                  <a:pt x="0" y="381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16151901" y="8206939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6151901" y="8608058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28#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6155076" y="9038201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30#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16151901" y="944749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36#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6151901" y="9870653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39#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5863611" y="10275040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55#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6499246" y="10271230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56#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5863611" y="10688671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58#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6499246" y="10684861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57#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15863611" y="1109415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62#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6499246" y="1109034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63#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5863682" y="1151678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66#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6499317" y="11512975"/>
            <a:ext cx="58293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65#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0" name="文本框 21"/>
          <p:cNvSpPr txBox="1"/>
          <p:nvPr/>
        </p:nvSpPr>
        <p:spPr>
          <a:xfrm>
            <a:off x="17211334" y="11429303"/>
            <a:ext cx="581660" cy="30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1028700" indent="-571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2057400" indent="-1143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3086100" indent="-17145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4114800" indent="-2286000" algn="l" defTabSz="2057400" rtl="0" fontAlgn="base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" name="任意多边形: 形状 91"/>
          <p:cNvSpPr/>
          <p:nvPr/>
        </p:nvSpPr>
        <p:spPr>
          <a:xfrm>
            <a:off x="12862499" y="6584277"/>
            <a:ext cx="5925185" cy="6117665"/>
          </a:xfrm>
          <a:custGeom>
            <a:avLst/>
            <a:gdLst>
              <a:gd name="connsiteX0" fmla="*/ 5115487 w 5925185"/>
              <a:gd name="connsiteY0" fmla="*/ 579121 h 6117665"/>
              <a:gd name="connsiteX1" fmla="*/ 3070787 w 5925185"/>
              <a:gd name="connsiteY1" fmla="*/ 591821 h 6117665"/>
              <a:gd name="connsiteX2" fmla="*/ 3083487 w 5925185"/>
              <a:gd name="connsiteY2" fmla="*/ 5633721 h 6117665"/>
              <a:gd name="connsiteX3" fmla="*/ 5115487 w 5925185"/>
              <a:gd name="connsiteY3" fmla="*/ 5532121 h 6117665"/>
              <a:gd name="connsiteX4" fmla="*/ 0 w 5925185"/>
              <a:gd name="connsiteY4" fmla="*/ 0 h 6117665"/>
              <a:gd name="connsiteX5" fmla="*/ 5925185 w 5925185"/>
              <a:gd name="connsiteY5" fmla="*/ 0 h 6117665"/>
              <a:gd name="connsiteX6" fmla="*/ 5925185 w 5925185"/>
              <a:gd name="connsiteY6" fmla="*/ 6117665 h 6117665"/>
              <a:gd name="connsiteX7" fmla="*/ 0 w 5925185"/>
              <a:gd name="connsiteY7" fmla="*/ 6117665 h 611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25185" h="6117665">
                <a:moveTo>
                  <a:pt x="5115487" y="579121"/>
                </a:moveTo>
                <a:lnTo>
                  <a:pt x="3070787" y="591821"/>
                </a:lnTo>
                <a:cubicBezTo>
                  <a:pt x="3075020" y="2263988"/>
                  <a:pt x="3079254" y="3948854"/>
                  <a:pt x="3083487" y="5633721"/>
                </a:cubicBezTo>
                <a:lnTo>
                  <a:pt x="5115487" y="5532121"/>
                </a:lnTo>
                <a:close/>
                <a:moveTo>
                  <a:pt x="0" y="0"/>
                </a:moveTo>
                <a:lnTo>
                  <a:pt x="5925185" y="0"/>
                </a:lnTo>
                <a:lnTo>
                  <a:pt x="5925185" y="6117665"/>
                </a:lnTo>
                <a:lnTo>
                  <a:pt x="0" y="611766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0"/>
          <p:cNvSpPr txBox="1"/>
          <p:nvPr/>
        </p:nvSpPr>
        <p:spPr>
          <a:xfrm>
            <a:off x="15853522" y="6802793"/>
            <a:ext cx="727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8-1#</a:t>
            </a:r>
            <a:endParaRPr lang="zh-CN" altLang="en-US" sz="1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16131540" y="7056120"/>
            <a:ext cx="0" cy="449580"/>
          </a:xfrm>
          <a:custGeom>
            <a:avLst/>
            <a:gdLst>
              <a:gd name="connsiteX0" fmla="*/ 0 w 0"/>
              <a:gd name="connsiteY0" fmla="*/ 449580 h 449580"/>
              <a:gd name="connsiteX1" fmla="*/ 0 w 0"/>
              <a:gd name="connsiteY1" fmla="*/ 0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49580">
                <a:moveTo>
                  <a:pt x="0" y="449580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: 形状 68"/>
          <p:cNvSpPr/>
          <p:nvPr/>
        </p:nvSpPr>
        <p:spPr>
          <a:xfrm>
            <a:off x="6841019" y="6956681"/>
            <a:ext cx="45719" cy="383601"/>
          </a:xfrm>
          <a:custGeom>
            <a:avLst/>
            <a:gdLst>
              <a:gd name="connsiteX0" fmla="*/ 0 w 0"/>
              <a:gd name="connsiteY0" fmla="*/ 449580 h 449580"/>
              <a:gd name="connsiteX1" fmla="*/ 0 w 0"/>
              <a:gd name="connsiteY1" fmla="*/ 0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49580">
                <a:moveTo>
                  <a:pt x="0" y="449580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16598941" y="11678955"/>
            <a:ext cx="582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S13#</a:t>
            </a:r>
            <a:endParaRPr lang="zh-CN" altLang="en-US" sz="1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7371777" y="11660399"/>
            <a:ext cx="582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S15#</a:t>
            </a:r>
            <a:endParaRPr lang="zh-CN" altLang="en-US" sz="1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469176" y="11717055"/>
            <a:ext cx="582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S13#</a:t>
            </a:r>
            <a:endParaRPr lang="zh-CN" altLang="en-US" sz="1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242012" y="11698499"/>
            <a:ext cx="582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S15#</a:t>
            </a:r>
            <a:endParaRPr lang="zh-CN" altLang="en-US" sz="1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WEzNWJkN2EzZjNlMGNkOTg4NjJhODc1OTdkMzdjZD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1325</Words>
  <Application>WPS 演示</Application>
  <PresentationFormat>自定义</PresentationFormat>
  <Paragraphs>121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仿宋</vt:lpstr>
      <vt:lpstr>Calibri</vt:lpstr>
      <vt:lpstr>黑体</vt:lpstr>
      <vt:lpstr>微软雅黑</vt:lpstr>
      <vt:lpstr>Arial Unicode MS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白芷</cp:lastModifiedBy>
  <cp:revision>201</cp:revision>
  <dcterms:created xsi:type="dcterms:W3CDTF">2015-12-09T06:05:00Z</dcterms:created>
  <dcterms:modified xsi:type="dcterms:W3CDTF">2026-09-15T08:07:35Z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2052-12.1.0.23125</vt:lpwstr>
  </property>
  <property fmtid="{D5CDD505-2E9C-101B-9397-08002B2CF9AE}" pid="3" name="ICV">
    <vt:lpwstr>496DDC4A364C4F3C86BA3E898E57C970_13</vt:lpwstr>
  </property>
</Properties>
</file>